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0" r:id="rId6"/>
    <p:sldId id="263" r:id="rId7"/>
    <p:sldId id="279" r:id="rId8"/>
    <p:sldId id="283" r:id="rId9"/>
    <p:sldId id="266" r:id="rId10"/>
    <p:sldId id="282" r:id="rId11"/>
    <p:sldId id="289" r:id="rId12"/>
    <p:sldId id="265" r:id="rId13"/>
    <p:sldId id="276" r:id="rId14"/>
    <p:sldId id="284" r:id="rId15"/>
    <p:sldId id="259" r:id="rId16"/>
    <p:sldId id="281" r:id="rId17"/>
    <p:sldId id="288" r:id="rId18"/>
    <p:sldId id="270" r:id="rId19"/>
    <p:sldId id="287" r:id="rId20"/>
    <p:sldId id="277" r:id="rId2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 varScale="1">
        <p:scale>
          <a:sx n="73" d="100"/>
          <a:sy n="73" d="100"/>
        </p:scale>
        <p:origin x="741" y="75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3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6E63F7-7608-4132-B8FA-43221AD28793}" type="datetime1">
              <a:rPr lang="ru-RU" smtClean="0"/>
              <a:t>26.12.2023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4DB74FA-BCF5-412C-B474-5CA730E53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327EDA-CD4E-4D7A-BE6D-26AD149468CE}" type="datetime1">
              <a:rPr lang="ru-RU" noProof="0" smtClean="0"/>
              <a:t>26.12.2023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ADF348-2A86-4531-BD4E-BD8C0BBDAD4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5ADF348-2A86-4531-BD4E-BD8C0BBDAD4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159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4394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887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12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51548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14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6783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683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5302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29888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945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182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3829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03127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640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 rtlCol="0"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pPr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97" y="627016"/>
            <a:ext cx="3199034" cy="5590903"/>
          </a:xfrm>
        </p:spPr>
        <p:txBody>
          <a:bodyPr rtlCol="0"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830" y="635000"/>
            <a:ext cx="5171770" cy="2039374"/>
          </a:xfrm>
        </p:spPr>
        <p:txBody>
          <a:bodyPr rtlCol="0"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1998" y="2911475"/>
            <a:ext cx="4500563" cy="3311525"/>
          </a:xfrm>
        </p:spPr>
        <p:txBody>
          <a:bodyPr rtlCol="0"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7779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984437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21095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спис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Образец текста</a:t>
            </a:r>
          </a:p>
          <a:p>
            <a:pPr rtl="0"/>
            <a:endParaRPr lang="ru-RU" noProof="0">
              <a:cs typeface="Calibri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ru-RU" sz="5400" noProof="0"/>
              <a:t>Образец текста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2000" noProof="0">
                <a:solidFill>
                  <a:schemeClr val="bg1"/>
                </a:solidFill>
                <a:cs typeface="Calibri"/>
              </a:rPr>
              <a:t>Образец текста</a:t>
            </a:r>
          </a:p>
        </p:txBody>
      </p:sp>
      <p:sp>
        <p:nvSpPr>
          <p:cNvPr id="15" name="Нижний колонтитул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Образец текста нижнего колонтитула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rtlCol="0" anchor="b">
            <a:normAutofit/>
          </a:bodyPr>
          <a:lstStyle>
            <a:lvl1pPr>
              <a:defRPr sz="72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7CE633F-9882-4A5C-83A2-1109D0C73261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sz="5400" noProof="0"/>
              <a:t>Образец текста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5" name="Нижний колонтитул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Образец текста нижнего колонтитула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4865914"/>
            <a:ext cx="6096000" cy="532038"/>
          </a:xfrm>
        </p:spPr>
        <p:txBody>
          <a:bodyPr rtlCol="0"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2000" noProof="0">
                <a:solidFill>
                  <a:schemeClr val="bg1"/>
                </a:solidFill>
                <a:cs typeface="Calibri"/>
              </a:rPr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68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68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1762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1" name="Текст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21762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2" name="Текст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6021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3" name="Текст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76021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Текст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45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5" name="Текст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45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9944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77512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94903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060" y="2614944"/>
            <a:ext cx="2710150" cy="1930733"/>
          </a:xfrm>
        </p:spPr>
        <p:txBody>
          <a:bodyPr rtlCol="0"/>
          <a:lstStyle/>
          <a:p>
            <a:pPr algn="l" rtl="0"/>
            <a:r>
              <a:rPr lang="ru-RU" sz="12000" dirty="0">
                <a:solidFill>
                  <a:schemeClr val="tx1"/>
                </a:solidFill>
              </a:rPr>
              <a:t>360</a:t>
            </a:r>
          </a:p>
        </p:txBody>
      </p:sp>
      <p:sp>
        <p:nvSpPr>
          <p:cNvPr id="6" name="Заголовок 12">
            <a:extLst>
              <a:ext uri="{FF2B5EF4-FFF2-40B4-BE49-F238E27FC236}">
                <a16:creationId xmlns:a16="http://schemas.microsoft.com/office/drawing/2014/main" id="{4C3EC211-17B0-4C7C-B2A4-5728CCB0C6D1}"/>
              </a:ext>
            </a:extLst>
          </p:cNvPr>
          <p:cNvSpPr txBox="1">
            <a:spLocks/>
          </p:cNvSpPr>
          <p:nvPr/>
        </p:nvSpPr>
        <p:spPr>
          <a:xfrm>
            <a:off x="792478" y="779416"/>
            <a:ext cx="6389027" cy="5601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defRPr sz="8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Проект для проектов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98" y="286299"/>
            <a:ext cx="10418603" cy="1700784"/>
          </a:xfrm>
        </p:spPr>
        <p:txBody>
          <a:bodyPr rtlCol="0"/>
          <a:lstStyle/>
          <a:p>
            <a:pPr algn="ctr" rtl="0"/>
            <a:r>
              <a:rPr lang="ru-RU" dirty="0"/>
              <a:t>адаптивность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720CFD-C49A-41DB-AE12-D6E583DE1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94"/>
          <a:stretch/>
        </p:blipFill>
        <p:spPr>
          <a:xfrm>
            <a:off x="-307471" y="341384"/>
            <a:ext cx="12806940" cy="82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86EB3C6-9A85-4D5F-9D36-8EEF92D08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1449" y="-404411"/>
            <a:ext cx="7666822" cy="7666822"/>
          </a:xfrm>
          <a:prstGeom prst="rect">
            <a:avLst/>
          </a:prstGeom>
        </p:spPr>
      </p:pic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A1CED181-50C4-41EB-8023-A6D0AB3FC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828" y="2360364"/>
            <a:ext cx="4354307" cy="2137272"/>
          </a:xfrm>
        </p:spPr>
        <p:txBody>
          <a:bodyPr rtlCol="0"/>
          <a:lstStyle/>
          <a:p>
            <a:pPr algn="ctr" rtl="0"/>
            <a:r>
              <a:rPr lang="ru-RU" dirty="0">
                <a:solidFill>
                  <a:schemeClr val="tx1"/>
                </a:solidFill>
              </a:rPr>
              <a:t>Крути как хочешь</a:t>
            </a:r>
          </a:p>
        </p:txBody>
      </p:sp>
    </p:spTree>
    <p:extLst>
      <p:ext uri="{BB962C8B-B14F-4D97-AF65-F5344CB8AC3E}">
        <p14:creationId xmlns:p14="http://schemas.microsoft.com/office/powerpoint/2010/main" val="121376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Математические формулы фон - 84 фото">
            <a:extLst>
              <a:ext uri="{FF2B5EF4-FFF2-40B4-BE49-F238E27FC236}">
                <a16:creationId xmlns:a16="http://schemas.microsoft.com/office/drawing/2014/main" id="{B8F14E0D-6AC0-4C8C-B11D-87DFE2961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7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324C6E9-AD9B-4C0A-AE85-083317760176}"/>
              </a:ext>
            </a:extLst>
          </p:cNvPr>
          <p:cNvSpPr/>
          <p:nvPr/>
        </p:nvSpPr>
        <p:spPr>
          <a:xfrm>
            <a:off x="0" y="2358822"/>
            <a:ext cx="12192000" cy="2488557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07" y="2486142"/>
            <a:ext cx="10695586" cy="2191435"/>
          </a:xfrm>
        </p:spPr>
        <p:txBody>
          <a:bodyPr rtlCol="0"/>
          <a:lstStyle/>
          <a:p>
            <a:pPr algn="ctr" rtl="0"/>
            <a:r>
              <a:rPr lang="ru-RU" dirty="0"/>
              <a:t>А что насчет формул </a:t>
            </a:r>
            <a:br>
              <a:rPr lang="ru-RU" dirty="0"/>
            </a:br>
            <a:r>
              <a:rPr lang="ru-RU" dirty="0"/>
              <a:t>для оценок?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математик и формулы в воздухе: 11 тыс изображений найдено в  Яндекс.Картинках | Funny quotes, Vacation meme, Morning humor">
            <a:extLst>
              <a:ext uri="{FF2B5EF4-FFF2-40B4-BE49-F238E27FC236}">
                <a16:creationId xmlns:a16="http://schemas.microsoft.com/office/drawing/2014/main" id="{7980D4C7-062B-4F0B-9103-098A2F041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5" r="28133"/>
          <a:stretch/>
        </p:blipFill>
        <p:spPr bwMode="auto">
          <a:xfrm>
            <a:off x="0" y="0"/>
            <a:ext cx="4030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B95A31B-0DB3-43B1-BDB2-5127D8D322A2}"/>
              </a:ext>
            </a:extLst>
          </p:cNvPr>
          <p:cNvSpPr txBox="1">
            <a:spLocks/>
          </p:cNvSpPr>
          <p:nvPr/>
        </p:nvSpPr>
        <p:spPr>
          <a:xfrm>
            <a:off x="4263525" y="892366"/>
            <a:ext cx="7634689" cy="5177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i="1" dirty="0"/>
              <a:t>team = (level </a:t>
            </a:r>
            <a:r>
              <a:rPr lang="ru-RU" sz="3200" i="1" dirty="0"/>
              <a:t>+ </a:t>
            </a:r>
            <a:r>
              <a:rPr lang="en-US" sz="3200" i="1" dirty="0"/>
              <a:t>presentation + grade) </a:t>
            </a:r>
            <a:endParaRPr lang="ru-RU" sz="3200" i="1" dirty="0"/>
          </a:p>
          <a:p>
            <a:pPr algn="ctr"/>
            <a:r>
              <a:rPr lang="en-US" sz="3200" i="1" dirty="0"/>
              <a:t>* (1 + additional / 9)</a:t>
            </a:r>
          </a:p>
          <a:p>
            <a:pPr algn="ctr"/>
            <a:endParaRPr lang="en-US" sz="3200" i="1" dirty="0"/>
          </a:p>
          <a:p>
            <a:pPr algn="ctr"/>
            <a:r>
              <a:rPr lang="en-US" sz="3200" i="1" dirty="0"/>
              <a:t>Personal = team * person grade / average</a:t>
            </a:r>
            <a:endParaRPr lang="ru-RU" sz="3200" i="1" dirty="0"/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FDD8DB-3957-4267-8E11-0131EDCC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59" y="8964"/>
            <a:ext cx="5361541" cy="6866964"/>
          </a:xfrm>
          <a:prstGeom prst="rect">
            <a:avLst/>
          </a:prstGeom>
        </p:spPr>
      </p:pic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075" y="2190304"/>
            <a:ext cx="5241925" cy="2477391"/>
          </a:xfrm>
        </p:spPr>
        <p:txBody>
          <a:bodyPr rtlCol="0">
            <a:noAutofit/>
          </a:bodyPr>
          <a:lstStyle/>
          <a:p>
            <a:pPr algn="ctr" rtl="0"/>
            <a:r>
              <a:rPr lang="ru-RU" sz="4800" dirty="0"/>
              <a:t>Распределение оценок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900BC60-78C7-40B8-AFC0-05BF2B2D6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50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61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2" y="1389626"/>
            <a:ext cx="5181602" cy="203937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статистика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7342" y="3666101"/>
            <a:ext cx="4500563" cy="552331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Замечательные графики!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A3CA819-C007-4C3E-BC6F-C44A9129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93" y="0"/>
            <a:ext cx="6024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841" y="693121"/>
            <a:ext cx="5442332" cy="4341591"/>
          </a:xfrm>
        </p:spPr>
        <p:txBody>
          <a:bodyPr rtlCol="0"/>
          <a:lstStyle/>
          <a:p>
            <a:pPr algn="l" rtl="0"/>
            <a:r>
              <a:rPr lang="ru-RU" dirty="0"/>
              <a:t>вопросы</a:t>
            </a:r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0841" y="3494016"/>
            <a:ext cx="5546219" cy="1022903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chemeClr val="bg1"/>
                </a:solidFill>
              </a:rPr>
              <a:t>А нужно ли думать, прежде чем их задавать?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C4BD18-4352-4176-A0EE-7FDCA4160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72" r="15676"/>
          <a:stretch/>
        </p:blipFill>
        <p:spPr>
          <a:xfrm>
            <a:off x="7531865" y="0"/>
            <a:ext cx="4660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6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424" y="3036762"/>
            <a:ext cx="7155833" cy="1700784"/>
          </a:xfrm>
        </p:spPr>
        <p:txBody>
          <a:bodyPr rtlCol="0"/>
          <a:lstStyle/>
          <a:p>
            <a:pPr algn="ctr" rtl="0"/>
            <a:r>
              <a:rPr lang="ru-RU" dirty="0"/>
              <a:t>С новым годом!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733B38-4265-4DBD-B490-5F87B711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0293"/>
            <a:ext cx="3986783" cy="39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92" y="2380612"/>
            <a:ext cx="3831898" cy="2095501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Кто мы и почему мы оцениваем этот курс?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ru-RU" smtClean="0"/>
              <a:pPr rtl="0"/>
              <a:t>2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615534A-0E10-44A6-9CBE-88D0CEF28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579" r="5579"/>
          <a:stretch>
            <a:fillRect/>
          </a:stretch>
        </p:blipFill>
        <p:spPr/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E3E0CC2-8186-4F52-8983-06D2CD6BF4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4297" r="40082"/>
          <a:stretch/>
        </p:blipFill>
        <p:spPr>
          <a:xfrm>
            <a:off x="9148763" y="0"/>
            <a:ext cx="3048000" cy="3429000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F8D91C-9058-42B8-8C2B-B9939C4763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8648" r="8648"/>
          <a:stretch>
            <a:fillRect/>
          </a:stretch>
        </p:blipFill>
        <p:spPr/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37CB1-B26A-4449-B747-EAA675C05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19" y="6142818"/>
            <a:ext cx="3459905" cy="6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algn="ctr" rtl="0"/>
            <a:r>
              <a:rPr lang="ru-RU" dirty="0"/>
              <a:t>Команда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E71CD06-C978-4E7A-B0F3-D7CE7E78D3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45688" y="4991900"/>
            <a:ext cx="1790700" cy="35029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Дмитрий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AC3B44FB-4BFE-411B-B515-9692114F16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72373" y="5359556"/>
            <a:ext cx="2137329" cy="633907"/>
          </a:xfrm>
        </p:spPr>
        <p:txBody>
          <a:bodyPr rtlCol="0"/>
          <a:lstStyle/>
          <a:p>
            <a:pPr rtl="0"/>
            <a:r>
              <a:rPr lang="en-US" dirty="0"/>
              <a:t>Backend</a:t>
            </a:r>
            <a:r>
              <a:rPr lang="ru-RU" dirty="0"/>
              <a:t>-разработчик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0A519495-0B62-4946-8849-85BAE273E1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00650" y="4991900"/>
            <a:ext cx="1790700" cy="35029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Василий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41645704-3A6A-4BBA-8175-321CF0BA0F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6985" y="5359556"/>
            <a:ext cx="2137328" cy="633906"/>
          </a:xfrm>
        </p:spPr>
        <p:txBody>
          <a:bodyPr rtlCol="0"/>
          <a:lstStyle/>
          <a:p>
            <a:pPr rtl="0"/>
            <a:r>
              <a:rPr lang="en-US" dirty="0"/>
              <a:t>Frontend</a:t>
            </a:r>
            <a:r>
              <a:rPr lang="ru-RU" dirty="0"/>
              <a:t>-разработчик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DF0EBCDF-924B-48F4-A7F7-666B321BF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54909" y="4991900"/>
            <a:ext cx="1790700" cy="35029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Андрей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05CB99E5-316C-41D9-8C47-1B06C79593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54909" y="5326218"/>
            <a:ext cx="1790700" cy="350292"/>
          </a:xfrm>
        </p:spPr>
        <p:txBody>
          <a:bodyPr rtlCol="0"/>
          <a:lstStyle/>
          <a:p>
            <a:pPr rtl="0"/>
            <a:r>
              <a:rPr lang="ru-RU" dirty="0"/>
              <a:t>Администратор базы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C6C67BC-C629-4C1B-963E-C394F7E618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2445688" y="2915797"/>
            <a:ext cx="1790700" cy="1790700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7FA97F-2372-47C6-8AE5-55ADD5265C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5200650" y="2915797"/>
            <a:ext cx="1790700" cy="1790700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8FECD8-A2C6-41E7-B3CB-853E95A154E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>
            <a:fillRect/>
          </a:stretch>
        </p:blipFill>
        <p:spPr>
          <a:xfrm>
            <a:off x="7954909" y="2915797"/>
            <a:ext cx="1790700" cy="1790700"/>
          </a:xfr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060F88-E70D-4925-9005-5DCCFE5B0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FDD8DB-3957-4267-8E11-0131EDCCA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58" y="0"/>
            <a:ext cx="5361541" cy="6866964"/>
          </a:xfrm>
          <a:prstGeom prst="rect">
            <a:avLst/>
          </a:prstGeom>
        </p:spPr>
      </p:pic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829" y="2190304"/>
            <a:ext cx="4913523" cy="2477391"/>
          </a:xfrm>
        </p:spPr>
        <p:txBody>
          <a:bodyPr rtlCol="0">
            <a:noAutofit/>
          </a:bodyPr>
          <a:lstStyle/>
          <a:p>
            <a:pPr algn="ctr" rtl="0"/>
            <a:r>
              <a:rPr lang="ru-RU" sz="5400" dirty="0"/>
              <a:t>С чего все начиналось?</a:t>
            </a:r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/>
          <a:p>
            <a:pPr rtl="0"/>
            <a:r>
              <a:rPr lang="ru-RU" dirty="0"/>
              <a:t>Стек разработки</a:t>
            </a:r>
          </a:p>
        </p:txBody>
      </p:sp>
      <p:sp>
        <p:nvSpPr>
          <p:cNvPr id="29" name="Объект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rtlCol="0" anchor="ctr"/>
          <a:lstStyle/>
          <a:p>
            <a:pPr rtl="0"/>
            <a:r>
              <a:rPr lang="en-US" dirty="0"/>
              <a:t>Kotlin</a:t>
            </a:r>
            <a:endParaRPr lang="ru-RU" dirty="0"/>
          </a:p>
          <a:p>
            <a:pPr rtl="0"/>
            <a:r>
              <a:rPr lang="en-US" dirty="0"/>
              <a:t>JS</a:t>
            </a:r>
            <a:endParaRPr lang="ru-RU" dirty="0"/>
          </a:p>
          <a:p>
            <a:pPr rtl="0"/>
            <a:r>
              <a:rPr lang="en-US" dirty="0"/>
              <a:t>PostgreSQL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8DF797-03DF-43F6-BECF-34452C3BCD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397" r="21397"/>
          <a:stretch>
            <a:fillRect/>
          </a:stretch>
        </p:blipFill>
        <p:spPr>
          <a:xfrm>
            <a:off x="4534544" y="2273723"/>
            <a:ext cx="3472162" cy="394292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435B63-3EA9-4B31-9102-51262FCB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06" y="2273723"/>
            <a:ext cx="4185294" cy="39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фреймворки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rtlCol="0">
            <a:normAutofit/>
          </a:bodyPr>
          <a:lstStyle/>
          <a:p>
            <a:pPr rtl="0"/>
            <a:r>
              <a:rPr lang="en-US" sz="4400" dirty="0" err="1"/>
              <a:t>kotlin</a:t>
            </a:r>
            <a:endParaRPr lang="ru-RU" sz="44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087368" cy="2586806"/>
          </a:xfrm>
        </p:spPr>
        <p:txBody>
          <a:bodyPr rtlCol="0">
            <a:normAutofit/>
          </a:bodyPr>
          <a:lstStyle/>
          <a:p>
            <a:pPr lvl="0" rtl="0"/>
            <a:r>
              <a:rPr lang="en-US" sz="3200" dirty="0" err="1"/>
              <a:t>Ktor</a:t>
            </a:r>
            <a:endParaRPr lang="en-US" sz="3200" dirty="0"/>
          </a:p>
          <a:p>
            <a:pPr lvl="0" rtl="0"/>
            <a:r>
              <a:rPr lang="en-US" sz="3200" dirty="0"/>
              <a:t>JetBrains/Exposed</a:t>
            </a:r>
            <a:endParaRPr lang="ru-RU" sz="3200" dirty="0"/>
          </a:p>
          <a:p>
            <a:pPr rtl="0"/>
            <a:endParaRPr lang="ru-RU" sz="3200" dirty="0"/>
          </a:p>
          <a:p>
            <a:pPr rtl="0"/>
            <a:endParaRPr lang="ru-RU" sz="320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03976" y="2587752"/>
            <a:ext cx="3236976" cy="892048"/>
          </a:xfrm>
        </p:spPr>
        <p:txBody>
          <a:bodyPr rtlCol="0">
            <a:normAutofit/>
          </a:bodyPr>
          <a:lstStyle/>
          <a:p>
            <a:pPr rtl="0"/>
            <a:r>
              <a:rPr lang="en-US" sz="4400" dirty="0"/>
              <a:t>JS</a:t>
            </a:r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03976" y="3594538"/>
            <a:ext cx="3236976" cy="2586806"/>
          </a:xfrm>
        </p:spPr>
        <p:txBody>
          <a:bodyPr rtlCol="0">
            <a:normAutofit/>
          </a:bodyPr>
          <a:lstStyle/>
          <a:p>
            <a:pPr rtl="0"/>
            <a:r>
              <a:rPr lang="en-US" sz="3200" dirty="0" err="1"/>
              <a:t>JQuery</a:t>
            </a:r>
            <a:endParaRPr lang="en-US" sz="3200" dirty="0"/>
          </a:p>
          <a:p>
            <a:pPr rtl="0"/>
            <a:r>
              <a:rPr lang="en-US" sz="3200" dirty="0"/>
              <a:t>Charts.CSS</a:t>
            </a:r>
            <a:endParaRPr lang="ru-RU" sz="3200" dirty="0"/>
          </a:p>
          <a:p>
            <a:pPr rtl="0"/>
            <a:endParaRPr lang="ru-RU" sz="3200" dirty="0"/>
          </a:p>
          <a:p>
            <a:pPr rtl="0"/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330006"/>
            <a:ext cx="10268712" cy="1700784"/>
          </a:xfrm>
        </p:spPr>
        <p:txBody>
          <a:bodyPr rtlCol="0"/>
          <a:lstStyle/>
          <a:p>
            <a:pPr algn="ctr" rtl="0"/>
            <a:r>
              <a:rPr lang="ru-RU" dirty="0"/>
              <a:t>Архитектура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1A6687-456D-4330-9983-706820153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80"/>
          <a:stretch/>
        </p:blipFill>
        <p:spPr>
          <a:xfrm>
            <a:off x="6092949" y="1943281"/>
            <a:ext cx="3953945" cy="49147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B5038D-FA43-422E-9F7C-71AF80B05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75"/>
          <a:stretch/>
        </p:blipFill>
        <p:spPr>
          <a:xfrm>
            <a:off x="2142055" y="1933990"/>
            <a:ext cx="3953945" cy="49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6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957D84-4D7F-45A1-A8F4-6329D01C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87042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D18C9C-EE53-4B08-8529-D058E1ED6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113" y="0"/>
            <a:ext cx="2961887" cy="68732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2281" y="1937591"/>
            <a:ext cx="2217549" cy="2982818"/>
          </a:xfrm>
        </p:spPr>
        <p:txBody>
          <a:bodyPr rtlCol="0">
            <a:normAutofit/>
          </a:bodyPr>
          <a:lstStyle/>
          <a:p>
            <a:pPr algn="ctr" rtl="0"/>
            <a:r>
              <a:rPr lang="ru-RU" dirty="0"/>
              <a:t>Это база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70FE28-57CA-47E0-98A8-A0B4806A6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569" y="6337287"/>
            <a:ext cx="3721544" cy="5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3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ru-RU" dirty="0"/>
              <a:t>Возможности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rtlCol="0"/>
          <a:lstStyle/>
          <a:p>
            <a:pPr rtl="0"/>
            <a:r>
              <a:rPr lang="ru-RU" dirty="0"/>
              <a:t>Для студента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Оценить чужой проект</a:t>
            </a:r>
          </a:p>
          <a:p>
            <a:pPr rtl="0"/>
            <a:r>
              <a:rPr lang="ru-RU" dirty="0"/>
              <a:t>Оставить комментарий к проекту</a:t>
            </a:r>
          </a:p>
          <a:p>
            <a:pPr rtl="0"/>
            <a:r>
              <a:rPr lang="ru-RU" dirty="0"/>
              <a:t>Оценить своих коллег по проекту</a:t>
            </a:r>
          </a:p>
          <a:p>
            <a:pPr rtl="0"/>
            <a:r>
              <a:rPr lang="ru-RU" dirty="0"/>
              <a:t>Увидеть свой вклад в проект по мнению своих коллег</a:t>
            </a:r>
          </a:p>
          <a:p>
            <a:pPr rtl="0"/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rtlCol="0"/>
          <a:lstStyle/>
          <a:p>
            <a:pPr rtl="0"/>
            <a:r>
              <a:rPr lang="ru-RU" dirty="0"/>
              <a:t>Для преподавателя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Просмотреть оценки за каждый проект</a:t>
            </a:r>
          </a:p>
          <a:p>
            <a:pPr rtl="0"/>
            <a:r>
              <a:rPr lang="ru-RU" dirty="0"/>
              <a:t>Увидеть рейтинг каждого студента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159</Words>
  <Application>Microsoft Office PowerPoint</Application>
  <PresentationFormat>Широкоэкранный</PresentationFormat>
  <Paragraphs>64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360</vt:lpstr>
      <vt:lpstr>Кто мы и почему мы оцениваем этот курс?</vt:lpstr>
      <vt:lpstr>Команда</vt:lpstr>
      <vt:lpstr>С чего все начиналось?</vt:lpstr>
      <vt:lpstr>Стек разработки</vt:lpstr>
      <vt:lpstr>фреймворки</vt:lpstr>
      <vt:lpstr>Архитектура</vt:lpstr>
      <vt:lpstr>Это база</vt:lpstr>
      <vt:lpstr>Возможности</vt:lpstr>
      <vt:lpstr>адаптивность</vt:lpstr>
      <vt:lpstr>Крути как хочешь</vt:lpstr>
      <vt:lpstr>А что насчет формул  для оценок?</vt:lpstr>
      <vt:lpstr>Презентация PowerPoint</vt:lpstr>
      <vt:lpstr>Распределение оценок</vt:lpstr>
      <vt:lpstr>статистика</vt:lpstr>
      <vt:lpstr>вопросы</vt:lpstr>
      <vt:lpstr>С новым годом!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2023-12-26T14:09:08Z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